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5"/>
  </p:notesMasterIdLst>
  <p:handoutMasterIdLst>
    <p:handoutMasterId r:id="rId16"/>
  </p:handoutMasterIdLst>
  <p:sldIdLst>
    <p:sldId id="301" r:id="rId2"/>
    <p:sldId id="418" r:id="rId3"/>
    <p:sldId id="419" r:id="rId4"/>
    <p:sldId id="302" r:id="rId5"/>
    <p:sldId id="304" r:id="rId6"/>
    <p:sldId id="305" r:id="rId7"/>
    <p:sldId id="306" r:id="rId8"/>
    <p:sldId id="307" r:id="rId9"/>
    <p:sldId id="312" r:id="rId10"/>
    <p:sldId id="308" r:id="rId11"/>
    <p:sldId id="313" r:id="rId12"/>
    <p:sldId id="309" r:id="rId13"/>
    <p:sldId id="314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aley, Sarah (RGT)" initials="MS(" lastIdx="12" clrIdx="0">
    <p:extLst>
      <p:ext uri="{19B8F6BF-5375-455C-9EA6-DF929625EA0E}">
        <p15:presenceInfo xmlns:p15="http://schemas.microsoft.com/office/powerpoint/2012/main" userId="S-1-5-21-875326689-928589111-1252796590-151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A4AE"/>
    <a:srgbClr val="FC7302"/>
    <a:srgbClr val="FEA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9" autoAdjust="0"/>
    <p:restoredTop sz="74653" autoAdjust="0"/>
  </p:normalViewPr>
  <p:slideViewPr>
    <p:cSldViewPr>
      <p:cViewPr varScale="1">
        <p:scale>
          <a:sx n="63" d="100"/>
          <a:sy n="63" d="100"/>
        </p:scale>
        <p:origin x="634" y="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F4E2125-7391-499B-BD3F-3283162A49BA}" type="datetimeFigureOut">
              <a:rPr lang="en-US"/>
              <a:pPr>
                <a:defRPr/>
              </a:pPr>
              <a:t>11/1/2019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C776792-8DAF-40E4-8BFE-F572A877A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0194B77-A949-4472-AF28-F82182E888D2}" type="datetimeFigureOut">
              <a:rPr lang="en-US"/>
              <a:pPr>
                <a:defRPr/>
              </a:pPr>
              <a:t>11/1/2019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C4DBFA0-E153-4FAE-87CE-1E856C41A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5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14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344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69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200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92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7638" y="1163638"/>
            <a:ext cx="4187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9841C-4814-4D5F-936E-B415FC2B507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244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7638" y="1163638"/>
            <a:ext cx="4187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9841C-4814-4D5F-936E-B415FC2B507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63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35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417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49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032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08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4DBFA0-E153-4FAE-87CE-1E856C41A75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35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48375"/>
            <a:ext cx="6019800" cy="733425"/>
          </a:xfrm>
        </p:spPr>
        <p:txBody>
          <a:bodyPr anchor="b"/>
          <a:lstStyle>
            <a:lvl1pPr marL="119062" indent="0">
              <a:buNone/>
              <a:defRPr lang="en-US" sz="16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Meeting Name — Month DD, YYYY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5778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8872"/>
            <a:ext cx="82296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09" y="1828800"/>
            <a:ext cx="823899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73936"/>
            <a:ext cx="4191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148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6248400"/>
            <a:ext cx="54864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/>
              <a:t>Meeting Name — Month DD, YYYY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9144000" cy="614476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4022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8382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774825"/>
            <a:ext cx="8382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1" r:id="rId1"/>
    <p:sldLayoutId id="2147484232" r:id="rId2"/>
    <p:sldLayoutId id="2147484233" r:id="rId3"/>
    <p:sldLayoutId id="2147484234" r:id="rId4"/>
    <p:sldLayoutId id="2147484235" r:id="rId5"/>
    <p:sldLayoutId id="2147484237" r:id="rId6"/>
    <p:sldLayoutId id="2147484238" r:id="rId7"/>
    <p:sldLayoutId id="2147484240" r:id="rId8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edu/pmr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819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From Data to Information to </a:t>
            </a:r>
            <a:r>
              <a:rPr lang="en-US" b="1" dirty="0">
                <a:solidFill>
                  <a:srgbClr val="FFC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Knowledge</a:t>
            </a:r>
            <a:br>
              <a:rPr lang="en-US" b="1" dirty="0">
                <a:solidFill>
                  <a:srgbClr val="FFC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2900" b="1" dirty="0">
                <a:solidFill>
                  <a:schemeClr val="tx1">
                    <a:lumMod val="8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b="1" dirty="0">
                <a:solidFill>
                  <a:schemeClr val="tx1">
                    <a:lumMod val="8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Using PMRS to Guide Discussion in </a:t>
            </a:r>
            <a:br>
              <a:rPr lang="en-US" sz="3600" b="1" dirty="0">
                <a:solidFill>
                  <a:schemeClr val="tx1">
                    <a:lumMod val="8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b="1" dirty="0">
                <a:solidFill>
                  <a:schemeClr val="tx1">
                    <a:lumMod val="8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Performance Improvement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Statewide Trustees Conference – October 31, 2019</a:t>
            </a:r>
          </a:p>
        </p:txBody>
      </p:sp>
    </p:spTree>
    <p:extLst>
      <p:ext uri="{BB962C8B-B14F-4D97-AF65-F5344CB8AC3E}">
        <p14:creationId xmlns:p14="http://schemas.microsoft.com/office/powerpoint/2010/main" val="2627963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FA7275E-0766-4592-9B58-DD30393EB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7848600" cy="4625975"/>
          </a:xfrm>
        </p:spPr>
        <p:txBody>
          <a:bodyPr/>
          <a:lstStyle/>
          <a:p>
            <a:r>
              <a:rPr lang="en-US" dirty="0"/>
              <a:t>Reflect on your </a:t>
            </a:r>
            <a:r>
              <a:rPr lang="en-US" b="1" dirty="0"/>
              <a:t>observations from Step One</a:t>
            </a:r>
          </a:p>
          <a:p>
            <a:pPr lvl="1"/>
            <a:r>
              <a:rPr lang="en-US" sz="2600" dirty="0"/>
              <a:t>What was confirmed by the data that you already knew?</a:t>
            </a:r>
          </a:p>
          <a:p>
            <a:pPr lvl="1"/>
            <a:r>
              <a:rPr lang="en-US" sz="2600" dirty="0"/>
              <a:t>What surprised you about the data?</a:t>
            </a:r>
          </a:p>
          <a:p>
            <a:pPr lvl="1"/>
            <a:r>
              <a:rPr lang="en-US" sz="2600" dirty="0"/>
              <a:t>What was missing or lacking in the data?</a:t>
            </a:r>
          </a:p>
          <a:p>
            <a:pPr lvl="1"/>
            <a:r>
              <a:rPr lang="en-US" sz="2600" dirty="0"/>
              <a:t>What other comments do you have </a:t>
            </a:r>
            <a:br>
              <a:rPr lang="en-US" sz="2600" dirty="0"/>
            </a:br>
            <a:r>
              <a:rPr lang="en-US" sz="2600" dirty="0"/>
              <a:t>about the data?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5F95A-5B64-4EFC-8599-87E663E1FC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From Data to Information to Knowledge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6A656CA-6E4D-466D-BB65-15E6A5C7D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Two: </a:t>
            </a:r>
            <a:r>
              <a:rPr lang="en-US" dirty="0">
                <a:solidFill>
                  <a:schemeClr val="accent3"/>
                </a:solidFill>
              </a:rPr>
              <a:t>Analyze</a:t>
            </a:r>
          </a:p>
        </p:txBody>
      </p:sp>
    </p:spTree>
    <p:extLst>
      <p:ext uri="{BB962C8B-B14F-4D97-AF65-F5344CB8AC3E}">
        <p14:creationId xmlns:p14="http://schemas.microsoft.com/office/powerpoint/2010/main" val="4065240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23B1ACB-59C6-4BBD-9A15-5E7EEA12DAA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365760" rIns="365760" bIns="365760" rtlCol="0" anchor="ctr"/>
          <a:lstStyle/>
          <a:p>
            <a:pPr algn="ctr">
              <a:spcBef>
                <a:spcPts val="1200"/>
              </a:spcBef>
            </a:pPr>
            <a:r>
              <a:rPr lang="en-US" sz="4200" b="1" dirty="0"/>
              <a:t>Step Two: </a:t>
            </a:r>
            <a:r>
              <a:rPr lang="en-US" sz="4200" b="1" dirty="0">
                <a:solidFill>
                  <a:schemeClr val="accent3"/>
                </a:solidFill>
              </a:rPr>
              <a:t>Analyze</a:t>
            </a:r>
          </a:p>
          <a:p>
            <a:pPr algn="ctr">
              <a:spcBef>
                <a:spcPts val="1200"/>
              </a:spcBef>
            </a:pPr>
            <a:r>
              <a:rPr lang="en-US" sz="8000" b="1" dirty="0">
                <a:solidFill>
                  <a:schemeClr val="accent3"/>
                </a:solidFill>
              </a:rPr>
              <a:t>Report Out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35140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FA7275E-0766-4592-9B58-DD30393EB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5410200" cy="4625975"/>
          </a:xfrm>
        </p:spPr>
        <p:txBody>
          <a:bodyPr/>
          <a:lstStyle/>
          <a:p>
            <a:r>
              <a:rPr lang="en-US" b="1" dirty="0"/>
              <a:t>Choose 1–2 observations </a:t>
            </a:r>
            <a:r>
              <a:rPr lang="en-US" dirty="0"/>
              <a:t>about your institution’s performance to investigate further</a:t>
            </a:r>
          </a:p>
          <a:p>
            <a:r>
              <a:rPr lang="en-US" dirty="0"/>
              <a:t>Assemble a brief list of follow-up questions to bring back to campus to find out </a:t>
            </a:r>
            <a:r>
              <a:rPr lang="en-US" b="1" dirty="0"/>
              <a:t>what is driving these observations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5F95A-5B64-4EFC-8599-87E663E1FC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From Data to Information to Knowledge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6A656CA-6E4D-466D-BB65-15E6A5C7D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Three: </a:t>
            </a:r>
            <a:r>
              <a:rPr lang="en-US" dirty="0">
                <a:solidFill>
                  <a:schemeClr val="accent3"/>
                </a:solidFill>
              </a:rPr>
              <a:t>Synthesize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FBB37E-18D5-451A-9E28-B030A1AEDF7F}"/>
              </a:ext>
            </a:extLst>
          </p:cNvPr>
          <p:cNvSpPr txBox="1"/>
          <p:nvPr/>
        </p:nvSpPr>
        <p:spPr>
          <a:xfrm>
            <a:off x="6172200" y="1676400"/>
            <a:ext cx="2590800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>
                <a:latin typeface="+mj-lt"/>
              </a:rPr>
              <a:t>Questions may relate to: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Additional campus data and research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Insight from faculty and administrators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Institutional practices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and policies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Financial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and resource considerations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Relevant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case studies /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national research</a:t>
            </a:r>
          </a:p>
        </p:txBody>
      </p:sp>
    </p:spTree>
    <p:extLst>
      <p:ext uri="{BB962C8B-B14F-4D97-AF65-F5344CB8AC3E}">
        <p14:creationId xmlns:p14="http://schemas.microsoft.com/office/powerpoint/2010/main" val="1557532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23B1ACB-59C6-4BBD-9A15-5E7EEA12DAA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365760" rIns="365760" bIns="365760" rtlCol="0" anchor="ctr"/>
          <a:lstStyle/>
          <a:p>
            <a:pPr algn="ctr">
              <a:spcBef>
                <a:spcPts val="1200"/>
              </a:spcBef>
            </a:pPr>
            <a:r>
              <a:rPr lang="en-US" sz="4200" b="1" dirty="0"/>
              <a:t>Step Three: </a:t>
            </a:r>
            <a:r>
              <a:rPr lang="en-US" sz="4200" b="1" dirty="0">
                <a:solidFill>
                  <a:schemeClr val="accent3"/>
                </a:solidFill>
              </a:rPr>
              <a:t>Synthesize</a:t>
            </a:r>
          </a:p>
          <a:p>
            <a:pPr algn="ctr">
              <a:spcBef>
                <a:spcPts val="1200"/>
              </a:spcBef>
            </a:pPr>
            <a:r>
              <a:rPr lang="en-US" sz="8000" b="1" dirty="0">
                <a:solidFill>
                  <a:schemeClr val="accent3"/>
                </a:solidFill>
              </a:rPr>
              <a:t>Report Out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14682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C8BAD4CA-C87F-4092-BBC5-371A5B9EA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8461022" cy="4190999"/>
          </a:xfrm>
        </p:spPr>
        <p:txBody>
          <a:bodyPr/>
          <a:lstStyle/>
          <a:p>
            <a:pPr marL="119062" indent="0">
              <a:buNone/>
            </a:pPr>
            <a:r>
              <a:rPr lang="en-US" sz="3000" b="1" dirty="0"/>
              <a:t>DHE’s Research &amp; Planning team exists to:</a:t>
            </a:r>
          </a:p>
          <a:p>
            <a:pPr marL="514350" indent="-395288">
              <a:buFont typeface="Wingdings 2" panose="05020102010507070707" pitchFamily="18" charset="2"/>
              <a:buChar char=""/>
            </a:pPr>
            <a:r>
              <a:rPr lang="en-US" sz="4200" dirty="0"/>
              <a:t>Drive organizational transformation by </a:t>
            </a:r>
            <a:r>
              <a:rPr lang="en-US" sz="4200" b="1" dirty="0">
                <a:solidFill>
                  <a:schemeClr val="accent1"/>
                </a:solidFill>
              </a:rPr>
              <a:t>prioritizing evidence over intuition, </a:t>
            </a:r>
            <a:br>
              <a:rPr lang="en-US" sz="4200" b="1" dirty="0">
                <a:solidFill>
                  <a:schemeClr val="accent1"/>
                </a:solidFill>
              </a:rPr>
            </a:br>
            <a:r>
              <a:rPr lang="en-US" sz="4200" dirty="0"/>
              <a:t>with data at the center of </a:t>
            </a:r>
            <a:br>
              <a:rPr lang="en-US" sz="4200" dirty="0"/>
            </a:br>
            <a:r>
              <a:rPr lang="en-US" sz="4200" dirty="0"/>
              <a:t>every conversation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From Data to Information to Knowledge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Mission</a:t>
            </a:r>
          </a:p>
        </p:txBody>
      </p:sp>
    </p:spTree>
    <p:extLst>
      <p:ext uri="{BB962C8B-B14F-4D97-AF65-F5344CB8AC3E}">
        <p14:creationId xmlns:p14="http://schemas.microsoft.com/office/powerpoint/2010/main" val="130260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C8BAD4CA-C87F-4092-BBC5-371A5B9EA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461022" cy="5105400"/>
          </a:xfrm>
        </p:spPr>
        <p:txBody>
          <a:bodyPr/>
          <a:lstStyle/>
          <a:p>
            <a:r>
              <a:rPr lang="en-US" sz="3400" b="1" dirty="0"/>
              <a:t>Accelerating campus adoption of </a:t>
            </a:r>
            <a:br>
              <a:rPr lang="en-US" sz="3400" b="1" dirty="0"/>
            </a:br>
            <a:r>
              <a:rPr lang="en-US" sz="3400" b="1" dirty="0"/>
              <a:t>data analytics</a:t>
            </a:r>
            <a:endParaRPr lang="en-US" sz="3400" dirty="0"/>
          </a:p>
          <a:p>
            <a:pPr lvl="1"/>
            <a:r>
              <a:rPr lang="en-US" sz="2200" dirty="0"/>
              <a:t>Collaborative Tableau purchase &amp; services</a:t>
            </a:r>
          </a:p>
          <a:p>
            <a:pPr lvl="1"/>
            <a:r>
              <a:rPr lang="en-US" sz="2200" dirty="0"/>
              <a:t>Community of practice</a:t>
            </a:r>
          </a:p>
          <a:p>
            <a:r>
              <a:rPr lang="en-US" sz="3400" b="1" dirty="0"/>
              <a:t>Enhancing quality and scope of analytic resources</a:t>
            </a:r>
            <a:endParaRPr lang="en-US" sz="3400" dirty="0"/>
          </a:p>
          <a:p>
            <a:pPr lvl="1"/>
            <a:r>
              <a:rPr lang="en-US" sz="2200" dirty="0"/>
              <a:t>Quality and scope of data, including longitudinal merges with other state agencies (early ed through workforce)</a:t>
            </a:r>
          </a:p>
          <a:p>
            <a:pPr lvl="1"/>
            <a:r>
              <a:rPr lang="en-US" sz="2200" dirty="0"/>
              <a:t>Data tools for internal and public use, such as public-facing Performance Measurement Reporting System (PMRS)</a:t>
            </a:r>
          </a:p>
          <a:p>
            <a:pPr lvl="1"/>
            <a:endParaRPr lang="en-US" sz="2600" dirty="0"/>
          </a:p>
        </p:txBody>
      </p:sp>
      <p:sp>
        <p:nvSpPr>
          <p:cNvPr id="7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From Data to Information to Knowledge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Work</a:t>
            </a:r>
          </a:p>
        </p:txBody>
      </p:sp>
    </p:spTree>
    <p:extLst>
      <p:ext uri="{BB962C8B-B14F-4D97-AF65-F5344CB8AC3E}">
        <p14:creationId xmlns:p14="http://schemas.microsoft.com/office/powerpoint/2010/main" val="3353963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23B1ACB-59C6-4BBD-9A15-5E7EEA12DAA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365760" rIns="365760" bIns="365760" rtlCol="0" anchor="ctr"/>
          <a:lstStyle/>
          <a:p>
            <a:pPr algn="ctr">
              <a:spcBef>
                <a:spcPts val="1200"/>
              </a:spcBef>
            </a:pPr>
            <a:r>
              <a:rPr lang="en-US" sz="3400" dirty="0"/>
              <a:t>By itself, </a:t>
            </a:r>
            <a:r>
              <a:rPr lang="en-US" sz="3400" b="1" dirty="0">
                <a:solidFill>
                  <a:schemeClr val="accent3"/>
                </a:solidFill>
              </a:rPr>
              <a:t>data</a:t>
            </a:r>
            <a:r>
              <a:rPr lang="en-US" sz="3400" dirty="0">
                <a:solidFill>
                  <a:schemeClr val="accent3"/>
                </a:solidFill>
              </a:rPr>
              <a:t> has no value. </a:t>
            </a:r>
          </a:p>
          <a:p>
            <a:pPr algn="ctr">
              <a:spcBef>
                <a:spcPts val="1200"/>
              </a:spcBef>
              <a:tabLst>
                <a:tab pos="2286000" algn="l"/>
              </a:tabLst>
            </a:pPr>
            <a:r>
              <a:rPr lang="en-US" sz="3400" dirty="0"/>
              <a:t>When data is put into a form </a:t>
            </a:r>
            <a:br>
              <a:rPr lang="en-US" sz="3400" dirty="0"/>
            </a:br>
            <a:r>
              <a:rPr lang="en-US" sz="3400" dirty="0"/>
              <a:t>that is easily understandable, </a:t>
            </a:r>
            <a:br>
              <a:rPr lang="en-US" sz="3400" dirty="0"/>
            </a:br>
            <a:r>
              <a:rPr lang="en-US" sz="3400" dirty="0">
                <a:solidFill>
                  <a:schemeClr val="accent3"/>
                </a:solidFill>
              </a:rPr>
              <a:t>it becomes </a:t>
            </a:r>
            <a:r>
              <a:rPr lang="en-US" sz="3400" b="1" dirty="0">
                <a:solidFill>
                  <a:schemeClr val="accent3"/>
                </a:solidFill>
              </a:rPr>
              <a:t>information</a:t>
            </a:r>
            <a:r>
              <a:rPr lang="en-US" sz="3400" dirty="0">
                <a:solidFill>
                  <a:schemeClr val="accent3"/>
                </a:solidFill>
              </a:rPr>
              <a:t>. </a:t>
            </a:r>
          </a:p>
          <a:p>
            <a:pPr algn="ctr">
              <a:spcBef>
                <a:spcPts val="1200"/>
              </a:spcBef>
            </a:pPr>
            <a:r>
              <a:rPr lang="en-US" sz="3400" dirty="0"/>
              <a:t>When information is used to guide </a:t>
            </a:r>
            <a:br>
              <a:rPr lang="en-US" sz="3400" dirty="0"/>
            </a:br>
            <a:r>
              <a:rPr lang="en-US" sz="3400" dirty="0"/>
              <a:t>the decisions that are in the best interest </a:t>
            </a:r>
            <a:br>
              <a:rPr lang="en-US" sz="3400" dirty="0"/>
            </a:br>
            <a:r>
              <a:rPr lang="en-US" sz="3400" dirty="0"/>
              <a:t>of students and families we serve, </a:t>
            </a:r>
            <a:br>
              <a:rPr lang="en-US" sz="3400" dirty="0"/>
            </a:br>
            <a:r>
              <a:rPr lang="en-US" sz="3400" dirty="0">
                <a:solidFill>
                  <a:schemeClr val="accent3"/>
                </a:solidFill>
              </a:rPr>
              <a:t>it becomes </a:t>
            </a:r>
            <a:r>
              <a:rPr lang="en-US" sz="3400" b="1" dirty="0">
                <a:solidFill>
                  <a:schemeClr val="accent3"/>
                </a:solidFill>
              </a:rPr>
              <a:t>knowledge</a:t>
            </a:r>
            <a:r>
              <a:rPr lang="en-US" sz="3400" dirty="0">
                <a:solidFill>
                  <a:schemeClr val="accent3"/>
                </a:solidFill>
              </a:rPr>
              <a:t>.</a:t>
            </a:r>
            <a:endParaRPr lang="en-US" sz="3400" b="1" dirty="0">
              <a:solidFill>
                <a:schemeClr val="accent3"/>
              </a:solidFill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br>
              <a:rPr lang="en-US" sz="2200" b="1" dirty="0"/>
            </a:br>
            <a:r>
              <a:rPr lang="en-US" sz="2200" b="1" dirty="0"/>
              <a:t>Stan </a:t>
            </a:r>
            <a:r>
              <a:rPr lang="en-US" sz="2200" b="1" dirty="0" err="1"/>
              <a:t>Beckelman</a:t>
            </a:r>
            <a:br>
              <a:rPr lang="en-US" sz="2200" b="1" dirty="0"/>
            </a:br>
            <a:r>
              <a:rPr lang="en-US" sz="2200" dirty="0"/>
              <a:t>Former President, Boeing Information Services </a:t>
            </a:r>
            <a:br>
              <a:rPr lang="en-US" sz="2200" dirty="0"/>
            </a:br>
            <a:r>
              <a:rPr lang="en-US" sz="2200" dirty="0"/>
              <a:t>Board Member, Center for Educational Effectiveness</a:t>
            </a:r>
          </a:p>
        </p:txBody>
      </p:sp>
    </p:spTree>
    <p:extLst>
      <p:ext uri="{BB962C8B-B14F-4D97-AF65-F5344CB8AC3E}">
        <p14:creationId xmlns:p14="http://schemas.microsoft.com/office/powerpoint/2010/main" val="221801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FA7275E-0766-4592-9B58-DD30393EB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Go to:</a:t>
            </a:r>
          </a:p>
          <a:p>
            <a:pPr marL="119062" indent="0" algn="ctr">
              <a:buNone/>
            </a:pPr>
            <a:r>
              <a:rPr lang="en-US" sz="5400" b="1" dirty="0">
                <a:solidFill>
                  <a:schemeClr val="tx2"/>
                </a:solidFill>
                <a:hlinkClick r:id="rId3"/>
              </a:rPr>
              <a:t>www.mass.edu/pmrs</a:t>
            </a:r>
            <a:r>
              <a:rPr lang="en-US" sz="5400" b="1" dirty="0">
                <a:solidFill>
                  <a:schemeClr val="tx2"/>
                </a:solidFill>
              </a:rPr>
              <a:t> </a:t>
            </a:r>
          </a:p>
          <a:p>
            <a:r>
              <a:rPr lang="en-US" sz="3600" dirty="0"/>
              <a:t>Scroll down and select your institution</a:t>
            </a:r>
          </a:p>
          <a:p>
            <a:r>
              <a:rPr lang="en-US" sz="3600" dirty="0"/>
              <a:t>Under </a:t>
            </a:r>
            <a:r>
              <a:rPr lang="en-US" sz="3600" b="1" dirty="0"/>
              <a:t>Performance Dashboard: </a:t>
            </a:r>
            <a:br>
              <a:rPr lang="en-US" sz="3600" b="1" dirty="0"/>
            </a:br>
            <a:r>
              <a:rPr lang="en-US" sz="3600" b="1" dirty="0"/>
              <a:t>Key Insights</a:t>
            </a:r>
            <a:r>
              <a:rPr lang="en-US" sz="3600" dirty="0"/>
              <a:t>, open </a:t>
            </a:r>
            <a:r>
              <a:rPr lang="en-US" sz="3600" b="1" dirty="0"/>
              <a:t>Student </a:t>
            </a:r>
            <a:br>
              <a:rPr lang="en-US" sz="3600" b="1" dirty="0"/>
            </a:br>
            <a:r>
              <a:rPr lang="en-US" sz="3600" b="1" dirty="0"/>
              <a:t>Success &amp; Completion </a:t>
            </a:r>
            <a:r>
              <a:rPr lang="en-US" sz="3600" dirty="0"/>
              <a:t>dashboard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5F95A-5B64-4EFC-8599-87E663E1FC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From Data to Information to Knowledge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6A656CA-6E4D-466D-BB65-15E6A5C7D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One: </a:t>
            </a:r>
            <a:r>
              <a:rPr lang="en-US" dirty="0">
                <a:solidFill>
                  <a:schemeClr val="accent3"/>
                </a:solidFill>
              </a:rPr>
              <a:t>Scan</a:t>
            </a:r>
          </a:p>
        </p:txBody>
      </p:sp>
    </p:spTree>
    <p:extLst>
      <p:ext uri="{BB962C8B-B14F-4D97-AF65-F5344CB8AC3E}">
        <p14:creationId xmlns:p14="http://schemas.microsoft.com/office/powerpoint/2010/main" val="1205450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FA7275E-0766-4592-9B58-DD30393EB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625975"/>
          </a:xfrm>
        </p:spPr>
        <p:txBody>
          <a:bodyPr/>
          <a:lstStyle/>
          <a:p>
            <a:r>
              <a:rPr lang="en-US" dirty="0"/>
              <a:t>Get a </a:t>
            </a:r>
            <a:r>
              <a:rPr lang="en-US" b="1" dirty="0"/>
              <a:t>10,000-foot view of your overall Student Success landscape</a:t>
            </a:r>
          </a:p>
          <a:p>
            <a:pPr lvl="1"/>
            <a:r>
              <a:rPr lang="en-US" dirty="0"/>
              <a:t>On which metrics does your institution appear to perform well relative to the comparison? </a:t>
            </a:r>
          </a:p>
          <a:p>
            <a:pPr lvl="1"/>
            <a:r>
              <a:rPr lang="en-US" dirty="0"/>
              <a:t>On which metrics does your institution appear </a:t>
            </a:r>
            <a:r>
              <a:rPr lang="en-US" i="1" dirty="0"/>
              <a:t>not</a:t>
            </a:r>
            <a:r>
              <a:rPr lang="en-US" dirty="0"/>
              <a:t> to perform well relative to the comparison? </a:t>
            </a:r>
          </a:p>
          <a:p>
            <a:pPr lvl="1"/>
            <a:r>
              <a:rPr lang="en-US" dirty="0"/>
              <a:t>How has your institution’s performance changed (or not) on each metric over time?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5F95A-5B64-4EFC-8599-87E663E1FC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From Data to Information to Knowledge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6A656CA-6E4D-466D-BB65-15E6A5C7D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One: </a:t>
            </a:r>
            <a:r>
              <a:rPr lang="en-US" dirty="0">
                <a:solidFill>
                  <a:schemeClr val="accent3"/>
                </a:solidFill>
              </a:rPr>
              <a:t>Scan</a:t>
            </a:r>
          </a:p>
        </p:txBody>
      </p:sp>
    </p:spTree>
    <p:extLst>
      <p:ext uri="{BB962C8B-B14F-4D97-AF65-F5344CB8AC3E}">
        <p14:creationId xmlns:p14="http://schemas.microsoft.com/office/powerpoint/2010/main" val="2110067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FA7275E-0766-4592-9B58-DD30393EB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092575"/>
          </a:xfrm>
        </p:spPr>
        <p:txBody>
          <a:bodyPr/>
          <a:lstStyle/>
          <a:p>
            <a:r>
              <a:rPr lang="en-US" sz="3600" dirty="0"/>
              <a:t>Scroll down to </a:t>
            </a:r>
            <a:r>
              <a:rPr lang="en-US" sz="3600" b="1" dirty="0"/>
              <a:t>Equity Lens</a:t>
            </a:r>
          </a:p>
          <a:p>
            <a:r>
              <a:rPr lang="en-US" sz="3600" dirty="0"/>
              <a:t>Open </a:t>
            </a:r>
            <a:r>
              <a:rPr lang="en-US" sz="3600" b="1" dirty="0"/>
              <a:t>Latinx vs. White </a:t>
            </a:r>
            <a:r>
              <a:rPr lang="en-US" sz="3600" dirty="0"/>
              <a:t>and </a:t>
            </a:r>
            <a:br>
              <a:rPr lang="en-US" sz="3600" dirty="0"/>
            </a:br>
            <a:r>
              <a:rPr lang="en-US" sz="3600" b="1" dirty="0"/>
              <a:t>African American vs. White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5F95A-5B64-4EFC-8599-87E663E1FC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From Data to Information to Knowledge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6A656CA-6E4D-466D-BB65-15E6A5C7D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One: </a:t>
            </a:r>
            <a:r>
              <a:rPr lang="en-US" dirty="0">
                <a:solidFill>
                  <a:schemeClr val="accent3"/>
                </a:solidFill>
              </a:rPr>
              <a:t>Scan</a:t>
            </a:r>
          </a:p>
        </p:txBody>
      </p:sp>
    </p:spTree>
    <p:extLst>
      <p:ext uri="{BB962C8B-B14F-4D97-AF65-F5344CB8AC3E}">
        <p14:creationId xmlns:p14="http://schemas.microsoft.com/office/powerpoint/2010/main" val="3516844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FA7275E-0766-4592-9B58-DD30393EB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25975"/>
          </a:xfrm>
        </p:spPr>
        <p:txBody>
          <a:bodyPr/>
          <a:lstStyle/>
          <a:p>
            <a:r>
              <a:rPr lang="en-US" dirty="0"/>
              <a:t>Get a </a:t>
            </a:r>
            <a:r>
              <a:rPr lang="en-US" b="1" dirty="0"/>
              <a:t>10,000-foot view</a:t>
            </a:r>
            <a:r>
              <a:rPr lang="en-US" dirty="0"/>
              <a:t> </a:t>
            </a:r>
            <a:r>
              <a:rPr lang="en-US" b="1" dirty="0"/>
              <a:t>of </a:t>
            </a:r>
            <a:br>
              <a:rPr lang="en-US" b="1" dirty="0"/>
            </a:br>
            <a:r>
              <a:rPr lang="en-US" b="1" dirty="0"/>
              <a:t>your Student Success </a:t>
            </a:r>
            <a:br>
              <a:rPr lang="en-US" b="1" dirty="0"/>
            </a:br>
            <a:r>
              <a:rPr lang="en-US" b="1" dirty="0"/>
              <a:t>landscape for Latinx &amp; </a:t>
            </a:r>
            <a:br>
              <a:rPr lang="en-US" b="1" dirty="0"/>
            </a:br>
            <a:r>
              <a:rPr lang="en-US" b="1" dirty="0"/>
              <a:t>African American students</a:t>
            </a:r>
          </a:p>
          <a:p>
            <a:pPr lvl="1"/>
            <a:r>
              <a:rPr lang="en-US" sz="2600" dirty="0"/>
              <a:t>On what metrics do you see </a:t>
            </a:r>
            <a:br>
              <a:rPr lang="en-US" sz="2600" dirty="0"/>
            </a:br>
            <a:r>
              <a:rPr lang="en-US" sz="2600" dirty="0"/>
              <a:t>the desired shape?</a:t>
            </a:r>
          </a:p>
          <a:p>
            <a:pPr lvl="1"/>
            <a:r>
              <a:rPr lang="en-US" sz="2600" dirty="0"/>
              <a:t>On what metrics do you see a different shape to the graph, and how would you describe the trend you observe?</a:t>
            </a:r>
          </a:p>
          <a:p>
            <a:pPr lvl="1"/>
            <a:r>
              <a:rPr lang="en-US" sz="2600" dirty="0"/>
              <a:t>How does your institution’s graph shape compare to the segment’s on each metric?</a:t>
            </a:r>
          </a:p>
          <a:p>
            <a:pPr lvl="1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5F95A-5B64-4EFC-8599-87E663E1FC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From Data to Information to Knowledge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6A656CA-6E4D-466D-BB65-15E6A5C7D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One: </a:t>
            </a:r>
            <a:r>
              <a:rPr lang="en-US" dirty="0">
                <a:solidFill>
                  <a:schemeClr val="accent3"/>
                </a:solidFill>
              </a:rPr>
              <a:t>Scan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864241-B5D7-4323-800C-8094619F5C30}"/>
              </a:ext>
            </a:extLst>
          </p:cNvPr>
          <p:cNvSpPr/>
          <p:nvPr/>
        </p:nvSpPr>
        <p:spPr>
          <a:xfrm>
            <a:off x="6477000" y="1760415"/>
            <a:ext cx="2365022" cy="1668586"/>
          </a:xfrm>
          <a:prstGeom prst="rect">
            <a:avLst/>
          </a:prstGeom>
          <a:noFill/>
          <a:ln w="222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EB41204-E276-49C7-8B57-740D2F1EBFE8}"/>
              </a:ext>
            </a:extLst>
          </p:cNvPr>
          <p:cNvCxnSpPr/>
          <p:nvPr/>
        </p:nvCxnSpPr>
        <p:spPr>
          <a:xfrm flipV="1">
            <a:off x="6705600" y="2133600"/>
            <a:ext cx="1905000" cy="381000"/>
          </a:xfrm>
          <a:prstGeom prst="line">
            <a:avLst/>
          </a:prstGeom>
          <a:ln w="28575">
            <a:solidFill>
              <a:srgbClr val="98A4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203A44A-A51A-4299-9665-F898E8D3E737}"/>
              </a:ext>
            </a:extLst>
          </p:cNvPr>
          <p:cNvCxnSpPr/>
          <p:nvPr/>
        </p:nvCxnSpPr>
        <p:spPr>
          <a:xfrm flipV="1">
            <a:off x="6705600" y="2209800"/>
            <a:ext cx="1905000" cy="838200"/>
          </a:xfrm>
          <a:prstGeom prst="line">
            <a:avLst/>
          </a:prstGeom>
          <a:ln w="254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A08BB79-F552-49A1-A1CE-51604F638EE3}"/>
              </a:ext>
            </a:extLst>
          </p:cNvPr>
          <p:cNvSpPr txBox="1"/>
          <p:nvPr/>
        </p:nvSpPr>
        <p:spPr>
          <a:xfrm>
            <a:off x="6477000" y="34290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n-lt"/>
              </a:rPr>
              <a:t>Desired shape: </a:t>
            </a:r>
            <a:r>
              <a:rPr lang="en-US" dirty="0">
                <a:latin typeface="+mn-lt"/>
              </a:rPr>
              <a:t>Both lines going up, but also converging</a:t>
            </a:r>
          </a:p>
        </p:txBody>
      </p:sp>
    </p:spTree>
    <p:extLst>
      <p:ext uri="{BB962C8B-B14F-4D97-AF65-F5344CB8AC3E}">
        <p14:creationId xmlns:p14="http://schemas.microsoft.com/office/powerpoint/2010/main" val="217205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23B1ACB-59C6-4BBD-9A15-5E7EEA12DAA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0" tIns="365760" rIns="365760" bIns="365760" rtlCol="0" anchor="ctr"/>
          <a:lstStyle/>
          <a:p>
            <a:pPr algn="ctr">
              <a:spcBef>
                <a:spcPts val="1200"/>
              </a:spcBef>
            </a:pPr>
            <a:r>
              <a:rPr lang="en-US" sz="4200" b="1" dirty="0"/>
              <a:t>Step One: </a:t>
            </a:r>
            <a:r>
              <a:rPr lang="en-US" sz="4200" b="1" dirty="0">
                <a:solidFill>
                  <a:schemeClr val="accent3"/>
                </a:solidFill>
              </a:rPr>
              <a:t>Scan</a:t>
            </a:r>
          </a:p>
          <a:p>
            <a:pPr algn="ctr">
              <a:spcBef>
                <a:spcPts val="1200"/>
              </a:spcBef>
            </a:pPr>
            <a:r>
              <a:rPr lang="en-US" sz="8000" b="1" dirty="0">
                <a:solidFill>
                  <a:schemeClr val="accent3"/>
                </a:solidFill>
              </a:rPr>
              <a:t>Report Out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43738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DHE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.potx" id="{E07B9D51-7A1B-445F-BE90-03D726D2647E}" vid="{A3B9CE9F-B01A-4D15-BC8D-DAC2DD4491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DHE PowerPoint 2017</Template>
  <TotalTime>774</TotalTime>
  <Words>348</Words>
  <Application>Microsoft Office PowerPoint</Application>
  <PresentationFormat>On-screen Show (4:3)</PresentationFormat>
  <Paragraphs>77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Corbel</vt:lpstr>
      <vt:lpstr>Franklin Gothic Demi</vt:lpstr>
      <vt:lpstr>Segoe UI</vt:lpstr>
      <vt:lpstr>Segoe UI Bold</vt:lpstr>
      <vt:lpstr>Wingdings</vt:lpstr>
      <vt:lpstr>Wingdings 2</vt:lpstr>
      <vt:lpstr>Wingdings 3</vt:lpstr>
      <vt:lpstr>DHE PowerPoint</vt:lpstr>
      <vt:lpstr>From Data to Information to Knowledge  Using PMRS to Guide Discussion in  Performance Improvement </vt:lpstr>
      <vt:lpstr>Our Mission</vt:lpstr>
      <vt:lpstr>Current Work</vt:lpstr>
      <vt:lpstr>PowerPoint Presentation</vt:lpstr>
      <vt:lpstr>Step One: Scan</vt:lpstr>
      <vt:lpstr>Step One: Scan</vt:lpstr>
      <vt:lpstr>Step One: Scan</vt:lpstr>
      <vt:lpstr>Step One: Scan</vt:lpstr>
      <vt:lpstr>PowerPoint Presentation</vt:lpstr>
      <vt:lpstr>Step Two: Analyze</vt:lpstr>
      <vt:lpstr>PowerPoint Presentation</vt:lpstr>
      <vt:lpstr>Step Three: Synthesize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PMRS Data Party</dc:title>
  <dc:creator>Mealey, Sarah (DHE)</dc:creator>
  <cp:lastModifiedBy>Chadha, Suchita (DHE)</cp:lastModifiedBy>
  <cp:revision>29</cp:revision>
  <cp:lastPrinted>2019-10-30T20:36:22Z</cp:lastPrinted>
  <dcterms:created xsi:type="dcterms:W3CDTF">2019-10-28T18:38:33Z</dcterms:created>
  <dcterms:modified xsi:type="dcterms:W3CDTF">2019-11-01T15:06:31Z</dcterms:modified>
</cp:coreProperties>
</file>